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Cristina.loglio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sz="4000" dirty="0" smtClean="0"/>
              <a:t>Settori culturali e creativi nella programmazione UE 2019-2024</a:t>
            </a:r>
            <a:endParaRPr lang="it-IT" sz="4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Come stanno le ICC?</a:t>
            </a:r>
          </a:p>
          <a:p>
            <a:r>
              <a:rPr lang="it-IT" dirty="0" smtClean="0"/>
              <a:t>Bologna, 15 gennaio 2020</a:t>
            </a:r>
          </a:p>
          <a:p>
            <a:r>
              <a:rPr lang="it-IT" sz="2000" dirty="0" smtClean="0"/>
              <a:t>Cristina Loglio, esperta di politiche culturali europee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3608668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7334" y="661115"/>
            <a:ext cx="8118936" cy="819955"/>
          </a:xfrm>
        </p:spPr>
        <p:txBody>
          <a:bodyPr/>
          <a:lstStyle/>
          <a:p>
            <a:r>
              <a:rPr lang="it-IT" dirty="0" smtClean="0"/>
              <a:t>Unione europea 2019-2024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53791" y="1593919"/>
            <a:ext cx="8578543" cy="45364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it-IT" dirty="0" smtClean="0">
                <a:solidFill>
                  <a:srgbClr val="FFFFFF"/>
                </a:solidFill>
              </a:rPr>
              <a:t>1LCommia </a:t>
            </a:r>
            <a:r>
              <a:rPr lang="it-IT" dirty="0">
                <a:solidFill>
                  <a:srgbClr val="FFFFFF"/>
                </a:solidFill>
              </a:rPr>
              <a:t>nuova legislatura UE 2019/24: Commissione e </a:t>
            </a:r>
            <a:r>
              <a:rPr lang="it-IT" dirty="0" smtClean="0">
                <a:solidFill>
                  <a:srgbClr val="FFFFFF"/>
                </a:solidFill>
              </a:rPr>
              <a:t>Pr2021-2027</a:t>
            </a:r>
            <a:endParaRPr lang="it-IT" dirty="0">
              <a:solidFill>
                <a:srgbClr val="FFFFFF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it-IT" sz="8000" dirty="0" smtClean="0">
                <a:solidFill>
                  <a:schemeClr val="tx1"/>
                </a:solidFill>
              </a:rPr>
              <a:t>Commissione europea: Presidente Ursula Van </a:t>
            </a:r>
            <a:r>
              <a:rPr lang="it-IT" sz="8000" dirty="0" err="1" smtClean="0">
                <a:solidFill>
                  <a:schemeClr val="tx1"/>
                </a:solidFill>
              </a:rPr>
              <a:t>der</a:t>
            </a:r>
            <a:r>
              <a:rPr lang="it-IT" sz="8000" dirty="0" smtClean="0">
                <a:solidFill>
                  <a:schemeClr val="tx1"/>
                </a:solidFill>
              </a:rPr>
              <a:t> </a:t>
            </a:r>
            <a:r>
              <a:rPr lang="it-IT" sz="8000" dirty="0" err="1" smtClean="0">
                <a:solidFill>
                  <a:schemeClr val="tx1"/>
                </a:solidFill>
              </a:rPr>
              <a:t>Leyen</a:t>
            </a:r>
            <a:r>
              <a:rPr lang="it-IT" sz="8000" dirty="0" smtClean="0">
                <a:solidFill>
                  <a:schemeClr val="tx1"/>
                </a:solidFill>
              </a:rPr>
              <a:t>, 6 vicepresidenti di cui 3 esecutivi: </a:t>
            </a:r>
            <a:r>
              <a:rPr lang="it-IT" sz="8000" dirty="0" err="1" smtClean="0">
                <a:solidFill>
                  <a:schemeClr val="tx1"/>
                </a:solidFill>
              </a:rPr>
              <a:t>Timmermans</a:t>
            </a:r>
            <a:r>
              <a:rPr lang="it-IT" sz="8000" dirty="0" smtClean="0">
                <a:solidFill>
                  <a:schemeClr val="tx1"/>
                </a:solidFill>
              </a:rPr>
              <a:t> per Green Deal, </a:t>
            </a:r>
            <a:r>
              <a:rPr lang="it-IT" sz="8000" dirty="0" err="1" smtClean="0">
                <a:solidFill>
                  <a:schemeClr val="tx1"/>
                </a:solidFill>
              </a:rPr>
              <a:t>Dombrowsky</a:t>
            </a:r>
            <a:r>
              <a:rPr lang="it-IT" sz="8000" dirty="0" smtClean="0">
                <a:solidFill>
                  <a:schemeClr val="tx1"/>
                </a:solidFill>
              </a:rPr>
              <a:t> per economia, </a:t>
            </a:r>
            <a:r>
              <a:rPr lang="it-IT" sz="8000" dirty="0" err="1" smtClean="0">
                <a:solidFill>
                  <a:schemeClr val="tx1"/>
                </a:solidFill>
              </a:rPr>
              <a:t>Vestager</a:t>
            </a:r>
            <a:r>
              <a:rPr lang="it-IT" sz="8000" dirty="0" smtClean="0">
                <a:solidFill>
                  <a:schemeClr val="tx1"/>
                </a:solidFill>
              </a:rPr>
              <a:t> per digitale. Insediata il 1 dicembre 2019. Esplicitato  «Cultura» nel portafoglio Gabriel, modificato in «Promozione dello stile di vita europeo» il portafoglio </a:t>
            </a:r>
            <a:r>
              <a:rPr lang="it-IT" sz="8000" dirty="0" err="1" smtClean="0">
                <a:solidFill>
                  <a:schemeClr val="tx1"/>
                </a:solidFill>
              </a:rPr>
              <a:t>Schinas</a:t>
            </a:r>
            <a:r>
              <a:rPr lang="it-IT" sz="8000" dirty="0" smtClean="0">
                <a:solidFill>
                  <a:schemeClr val="tx1"/>
                </a:solidFill>
              </a:rPr>
              <a:t>.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it-IT" sz="8000" dirty="0" smtClean="0">
                <a:solidFill>
                  <a:schemeClr val="tx1"/>
                </a:solidFill>
              </a:rPr>
              <a:t>Sei priorità programmatiche.</a:t>
            </a:r>
          </a:p>
          <a:p>
            <a:pPr marL="0" lvl="0" indent="0">
              <a:spcBef>
                <a:spcPts val="0"/>
              </a:spcBef>
              <a:buNone/>
            </a:pPr>
            <a:endParaRPr lang="it-IT" sz="8000" dirty="0">
              <a:solidFill>
                <a:schemeClr val="tx1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it-IT" sz="8000" dirty="0" smtClean="0">
                <a:solidFill>
                  <a:schemeClr val="tx1"/>
                </a:solidFill>
              </a:rPr>
              <a:t>Parlamento europeo: 9° legislatura, eletto il 23-25 maggio 2019, Presidente David </a:t>
            </a:r>
            <a:r>
              <a:rPr lang="it-IT" sz="8000" dirty="0">
                <a:solidFill>
                  <a:schemeClr val="tx1"/>
                </a:solidFill>
              </a:rPr>
              <a:t>M</a:t>
            </a:r>
            <a:r>
              <a:rPr lang="it-IT" sz="8000" dirty="0" smtClean="0">
                <a:solidFill>
                  <a:schemeClr val="tx1"/>
                </a:solidFill>
              </a:rPr>
              <a:t>aria </a:t>
            </a:r>
            <a:r>
              <a:rPr lang="it-IT" sz="8000" dirty="0">
                <a:solidFill>
                  <a:schemeClr val="tx1"/>
                </a:solidFill>
              </a:rPr>
              <a:t>S</a:t>
            </a:r>
            <a:r>
              <a:rPr lang="it-IT" sz="8000" dirty="0" smtClean="0">
                <a:solidFill>
                  <a:schemeClr val="tx1"/>
                </a:solidFill>
              </a:rPr>
              <a:t>assoli, maggioranza PPE/S&amp;D/</a:t>
            </a:r>
            <a:r>
              <a:rPr lang="it-IT" sz="8000" dirty="0" err="1" smtClean="0">
                <a:solidFill>
                  <a:schemeClr val="tx1"/>
                </a:solidFill>
              </a:rPr>
              <a:t>Renew</a:t>
            </a:r>
            <a:r>
              <a:rPr lang="it-IT" sz="8000" dirty="0" smtClean="0">
                <a:solidFill>
                  <a:schemeClr val="tx1"/>
                </a:solidFill>
              </a:rPr>
              <a:t> Europe, euroscettici circa 17%. </a:t>
            </a:r>
          </a:p>
          <a:p>
            <a:pPr marL="0" lvl="0" indent="0">
              <a:spcBef>
                <a:spcPts val="0"/>
              </a:spcBef>
              <a:buNone/>
            </a:pPr>
            <a:endParaRPr lang="it-IT" sz="8000" dirty="0">
              <a:solidFill>
                <a:schemeClr val="tx1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it-IT" sz="8000" dirty="0" err="1" smtClean="0">
                <a:solidFill>
                  <a:schemeClr val="tx1"/>
                </a:solidFill>
              </a:rPr>
              <a:t>Brexit</a:t>
            </a:r>
            <a:r>
              <a:rPr lang="it-IT" sz="8000" dirty="0" smtClean="0">
                <a:solidFill>
                  <a:schemeClr val="tx1"/>
                </a:solidFill>
              </a:rPr>
              <a:t> «negoziata» ( Decisione CE 4575 del 2/7/2019) , operativa dal 31 gennaio 2020, circa 450 trattati da discutere.</a:t>
            </a:r>
          </a:p>
          <a:p>
            <a:pPr marL="0" lvl="0" indent="0">
              <a:spcBef>
                <a:spcPts val="0"/>
              </a:spcBef>
              <a:buNone/>
            </a:pPr>
            <a:endParaRPr lang="it-IT" sz="8000" dirty="0">
              <a:solidFill>
                <a:schemeClr val="tx1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it-IT" sz="8000" dirty="0" smtClean="0">
                <a:solidFill>
                  <a:schemeClr val="tx1"/>
                </a:solidFill>
              </a:rPr>
              <a:t>Piano Finanziario </a:t>
            </a:r>
            <a:r>
              <a:rPr lang="it-IT" sz="8000" dirty="0" err="1" smtClean="0">
                <a:solidFill>
                  <a:schemeClr val="tx1"/>
                </a:solidFill>
              </a:rPr>
              <a:t>multiannuale</a:t>
            </a:r>
            <a:r>
              <a:rPr lang="it-IT" sz="8000" dirty="0" smtClean="0">
                <a:solidFill>
                  <a:schemeClr val="tx1"/>
                </a:solidFill>
              </a:rPr>
              <a:t> 2021-2027, da soli trasferimenti e senza risorse proprie, totale circa 1.000 M €, pari al 1,11% del PIL di ogni Stato membro.</a:t>
            </a:r>
          </a:p>
          <a:p>
            <a:pPr marL="0" lvl="0" indent="0">
              <a:spcBef>
                <a:spcPts val="0"/>
              </a:spcBef>
              <a:buNone/>
            </a:pPr>
            <a:endParaRPr lang="it-IT" dirty="0" smtClean="0">
              <a:solidFill>
                <a:schemeClr val="tx1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endParaRPr lang="it-IT" dirty="0">
              <a:solidFill>
                <a:schemeClr val="tx1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it-IT" dirty="0">
                <a:solidFill>
                  <a:srgbClr val="FFFFFF"/>
                </a:solidFill>
              </a:rPr>
              <a:t>4) Negoziato sul piano finanziario 21/27 </a:t>
            </a:r>
          </a:p>
          <a:p>
            <a:pPr marL="0" lvl="0" indent="0">
              <a:spcBef>
                <a:spcPts val="0"/>
              </a:spcBef>
              <a:buNone/>
            </a:pPr>
            <a:endParaRPr lang="it-IT" dirty="0" smtClean="0">
              <a:solidFill>
                <a:srgbClr val="FFFFFF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it-IT" dirty="0" smtClean="0">
                <a:solidFill>
                  <a:srgbClr val="FFFFFF"/>
                </a:solidFill>
              </a:rPr>
              <a:t>4</a:t>
            </a:r>
            <a:r>
              <a:rPr lang="it-IT" dirty="0">
                <a:solidFill>
                  <a:srgbClr val="FFFFFF"/>
                </a:solidFill>
              </a:rPr>
              <a:t>) Negoziato sul piano finanziario 21/27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it-IT" dirty="0">
                <a:solidFill>
                  <a:srgbClr val="FFFFFF"/>
                </a:solidFill>
              </a:rPr>
              <a:t>1) La nuova legislatura UE 2019/24: Commissione e Presidenza Von </a:t>
            </a:r>
            <a:r>
              <a:rPr lang="it-IT" dirty="0" smtClean="0">
                <a:solidFill>
                  <a:srgbClr val="FFFFFF"/>
                </a:solidFill>
              </a:rPr>
              <a:t> </a:t>
            </a:r>
            <a:endParaRPr lang="it-IT" dirty="0">
              <a:solidFill>
                <a:srgbClr val="FFFFFF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it-IT" dirty="0">
                <a:solidFill>
                  <a:srgbClr val="FFFFFF"/>
                </a:solidFill>
              </a:rPr>
              <a:t>6 priorità programmatiche e politiche</a:t>
            </a:r>
            <a:endParaRPr lang="it-IT" dirty="0"/>
          </a:p>
          <a:p>
            <a:pPr marL="0" lvl="0" indent="0">
              <a:spcBef>
                <a:spcPts val="0"/>
              </a:spcBef>
              <a:buNone/>
            </a:pPr>
            <a:endParaRPr lang="it-IT" dirty="0">
              <a:solidFill>
                <a:srgbClr val="FFFFFF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it-IT" dirty="0">
                <a:solidFill>
                  <a:srgbClr val="FFFFFF"/>
                </a:solidFill>
              </a:rPr>
              <a:t>2) Parlamento europeo con maggioranza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it-IT" dirty="0">
                <a:solidFill>
                  <a:srgbClr val="FFFFFF"/>
                </a:solidFill>
              </a:rPr>
              <a:t>PPE/S&amp;D/ALDE e forte minoranza euroscettica</a:t>
            </a:r>
          </a:p>
          <a:p>
            <a:pPr marL="0" lvl="0" indent="0">
              <a:spcBef>
                <a:spcPts val="0"/>
              </a:spcBef>
              <a:buNone/>
            </a:pPr>
            <a:endParaRPr lang="it-IT" dirty="0">
              <a:solidFill>
                <a:srgbClr val="FFFFFF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it-IT" dirty="0">
                <a:solidFill>
                  <a:srgbClr val="FFFFFF"/>
                </a:solidFill>
              </a:rPr>
              <a:t>3)Piano </a:t>
            </a:r>
            <a:r>
              <a:rPr lang="it-IT" dirty="0" smtClean="0">
                <a:solidFill>
                  <a:srgbClr val="FFFFFF"/>
                </a:solidFill>
              </a:rPr>
              <a:t>finanziar021-2027</a:t>
            </a:r>
            <a:endParaRPr lang="it-IT" dirty="0">
              <a:solidFill>
                <a:srgbClr val="FFFFFF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endParaRPr lang="it-IT" dirty="0">
              <a:solidFill>
                <a:srgbClr val="FFFFFF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it-IT" dirty="0">
                <a:solidFill>
                  <a:srgbClr val="FFFFFF"/>
                </a:solidFill>
              </a:rPr>
              <a:t>4) Negoziato sul piano finanziario 21/27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53766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0913" y="609600"/>
            <a:ext cx="8733089" cy="910107"/>
          </a:xfrm>
        </p:spPr>
        <p:txBody>
          <a:bodyPr/>
          <a:lstStyle/>
          <a:p>
            <a:r>
              <a:rPr lang="it-IT" dirty="0" smtClean="0"/>
              <a:t>In particolare, per SCC: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Cultura, la UE ha competenze parziali. Ma Cultura è trasversale a tutti i programmi.</a:t>
            </a:r>
          </a:p>
          <a:p>
            <a:r>
              <a:rPr lang="it-IT" dirty="0" smtClean="0"/>
              <a:t>Gli esiti positivi dell’Anno europeo del Patrimonio culturale-2018 ( EYCH) hanno consolidato la presenza del patrimonio culturale (CH) e dei settori creativi e culturali (</a:t>
            </a:r>
            <a:r>
              <a:rPr lang="it-IT" dirty="0" err="1" smtClean="0"/>
              <a:t>CCSs</a:t>
            </a:r>
            <a:r>
              <a:rPr lang="it-IT" dirty="0" smtClean="0"/>
              <a:t>) nei programmi economici, di sviluppo sostenibile, crescita territoriale,  coesione sociale, diritti dei cittadini, partecipazione democratica, educazione, ricerca, relazioni internazionali, ecc. Un Piano di azione prevede contenuti e </a:t>
            </a:r>
            <a:r>
              <a:rPr lang="it-IT" dirty="0" err="1" smtClean="0"/>
              <a:t>governance</a:t>
            </a:r>
            <a:r>
              <a:rPr lang="it-IT" dirty="0" smtClean="0"/>
              <a:t> della </a:t>
            </a:r>
            <a:r>
              <a:rPr lang="it-IT" dirty="0" err="1" smtClean="0"/>
              <a:t>legacy</a:t>
            </a:r>
            <a:r>
              <a:rPr lang="it-IT" dirty="0" smtClean="0"/>
              <a:t> di EYCH</a:t>
            </a:r>
          </a:p>
          <a:p>
            <a:r>
              <a:rPr lang="it-IT" dirty="0" smtClean="0"/>
              <a:t>L’Agenda cultura UE, con 3 obiettivi strategici: dimensione sociale, economica, esterna</a:t>
            </a:r>
          </a:p>
          <a:p>
            <a:r>
              <a:rPr lang="it-IT" dirty="0" smtClean="0"/>
              <a:t>Work Plan 2019-2022 del Consiglio: Sostenibilità, Coesione e benessere, ecosistema di sostegno a artisti e professionisti </a:t>
            </a:r>
            <a:r>
              <a:rPr lang="it-IT" dirty="0" err="1" smtClean="0"/>
              <a:t>CCSs</a:t>
            </a:r>
            <a:r>
              <a:rPr lang="it-IT" dirty="0" smtClean="0"/>
              <a:t>, parità di genere, relazioni culturali internazionali, digitalizzazione e dati. </a:t>
            </a:r>
          </a:p>
          <a:p>
            <a:r>
              <a:rPr lang="it-IT" dirty="0" err="1" smtClean="0"/>
              <a:t>CCSs</a:t>
            </a:r>
            <a:r>
              <a:rPr lang="it-IT" dirty="0" smtClean="0"/>
              <a:t> inclusi a pieno titolo tra le eccellenze europee, ammissibili a tutte le misure per  PMI e </a:t>
            </a:r>
            <a:r>
              <a:rPr lang="it-IT" dirty="0" err="1" smtClean="0"/>
              <a:t>InvestEU</a:t>
            </a:r>
            <a:r>
              <a:rPr lang="it-I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84663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8545" y="570964"/>
            <a:ext cx="8596668" cy="1320800"/>
          </a:xfrm>
        </p:spPr>
        <p:txBody>
          <a:bodyPr/>
          <a:lstStyle/>
          <a:p>
            <a:r>
              <a:rPr lang="it-IT" dirty="0" smtClean="0"/>
              <a:t>Il nuovo quadro di priorità della CE e i programmi rilevanti per i </a:t>
            </a:r>
            <a:r>
              <a:rPr lang="it-IT" dirty="0" err="1" smtClean="0"/>
              <a:t>CCSs</a:t>
            </a:r>
            <a:r>
              <a:rPr lang="it-IT" dirty="0" smtClean="0"/>
              <a:t>/1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it-IT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it-IT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                  </a:t>
            </a:r>
          </a:p>
          <a:p>
            <a:r>
              <a:rPr lang="it-IT" sz="6400" b="1" dirty="0" smtClean="0"/>
              <a:t>Priorità Green Deal</a:t>
            </a:r>
          </a:p>
          <a:p>
            <a:r>
              <a:rPr lang="it-IT" sz="6400" b="1" dirty="0" smtClean="0"/>
              <a:t>Fonti </a:t>
            </a:r>
            <a:r>
              <a:rPr lang="it-IT" sz="6400" b="1" dirty="0"/>
              <a:t>di energia alternative, cicli di produzione rispettosi dell’ambiente, costruzioni e ristrutturazioni più pulite, mobilità sostenibile.</a:t>
            </a:r>
          </a:p>
          <a:p>
            <a:r>
              <a:rPr lang="it-IT" sz="6400" b="1" dirty="0"/>
              <a:t>Esempi in SCC: </a:t>
            </a:r>
            <a:r>
              <a:rPr lang="it-IT" sz="6400" b="1" dirty="0" err="1"/>
              <a:t>Museums</a:t>
            </a:r>
            <a:r>
              <a:rPr lang="it-IT" sz="6400" b="1" dirty="0"/>
              <a:t> for future,  Biblioteca nazionale a Roma ottiene 7 M per convertirsi a energia pulita, standard europei sui restauri, turismo lento, EDEN</a:t>
            </a:r>
            <a:r>
              <a:rPr lang="it-IT" sz="6400" b="1" dirty="0" smtClean="0"/>
              <a:t>.</a:t>
            </a:r>
          </a:p>
          <a:p>
            <a:endParaRPr lang="it-IT" sz="6400" dirty="0"/>
          </a:p>
          <a:p>
            <a:r>
              <a:rPr lang="it-IT" sz="6400" b="1" dirty="0" smtClean="0">
                <a:solidFill>
                  <a:schemeClr val="tx1"/>
                </a:solidFill>
              </a:rPr>
              <a:t>Priorità Un’economia </a:t>
            </a:r>
            <a:r>
              <a:rPr lang="it-IT" sz="6400" b="1" dirty="0">
                <a:solidFill>
                  <a:schemeClr val="tx1"/>
                </a:solidFill>
              </a:rPr>
              <a:t>al servizio della persona</a:t>
            </a:r>
          </a:p>
          <a:p>
            <a:r>
              <a:rPr lang="it-IT" sz="6400" b="1" dirty="0"/>
              <a:t>L’economia sociale di mercato UE consente alle economie di crescere e di ridurre la povertà e le diseguaglianze. </a:t>
            </a:r>
            <a:r>
              <a:rPr lang="it-IT" sz="6400" b="1" dirty="0" smtClean="0"/>
              <a:t>Occupazione</a:t>
            </a:r>
            <a:r>
              <a:rPr lang="it-IT" sz="6400" b="1" dirty="0"/>
              <a:t>, crescita, investimenti. </a:t>
            </a:r>
          </a:p>
          <a:p>
            <a:r>
              <a:rPr lang="it-IT" sz="6400" b="1" dirty="0"/>
              <a:t>Esempi in SCC: Politiche di </a:t>
            </a:r>
            <a:r>
              <a:rPr lang="it-IT" sz="6400" b="1" dirty="0" smtClean="0"/>
              <a:t>coesione in cui è inserita cultura, CH e </a:t>
            </a:r>
            <a:r>
              <a:rPr lang="it-IT" sz="6400" b="1" dirty="0" err="1" smtClean="0"/>
              <a:t>CCSs</a:t>
            </a:r>
            <a:r>
              <a:rPr lang="it-IT" sz="6400" b="1" dirty="0" smtClean="0"/>
              <a:t>, </a:t>
            </a:r>
            <a:r>
              <a:rPr lang="it-IT" sz="6400" b="1" dirty="0" err="1"/>
              <a:t>eligibilità</a:t>
            </a:r>
            <a:r>
              <a:rPr lang="it-IT" sz="6400" b="1" dirty="0"/>
              <a:t> delle ICC in ogni azione PMI/</a:t>
            </a:r>
            <a:r>
              <a:rPr lang="it-IT" sz="6400" b="1" dirty="0" err="1"/>
              <a:t>Cosme</a:t>
            </a:r>
            <a:r>
              <a:rPr lang="it-IT" sz="6400" b="1" dirty="0"/>
              <a:t>, in INVEST EU </a:t>
            </a:r>
            <a:r>
              <a:rPr lang="it-IT" sz="6400" b="1" dirty="0" smtClean="0"/>
              <a:t>(in ogni linea), </a:t>
            </a:r>
            <a:r>
              <a:rPr lang="it-IT" sz="6400" b="1" dirty="0"/>
              <a:t>ammissibilità Fondazioni e area non profit. </a:t>
            </a:r>
            <a:r>
              <a:rPr lang="it-IT" sz="6400" b="1" dirty="0" smtClean="0"/>
              <a:t>Ricerca: </a:t>
            </a:r>
            <a:r>
              <a:rPr lang="it-IT" sz="6400" b="1" dirty="0"/>
              <a:t>in nuovo </a:t>
            </a:r>
            <a:r>
              <a:rPr lang="it-IT" sz="6400" b="1" dirty="0" err="1"/>
              <a:t>Horizon</a:t>
            </a:r>
            <a:r>
              <a:rPr lang="it-IT" sz="6400" b="1" dirty="0"/>
              <a:t> </a:t>
            </a:r>
            <a:r>
              <a:rPr lang="it-IT" sz="6400" b="1" dirty="0" smtClean="0"/>
              <a:t>Europe,  </a:t>
            </a:r>
            <a:r>
              <a:rPr lang="it-IT" sz="6400" b="1" dirty="0"/>
              <a:t>una delle sei linee è </a:t>
            </a:r>
            <a:r>
              <a:rPr lang="it-IT" sz="6400" b="1" i="1" dirty="0"/>
              <a:t>Culture, </a:t>
            </a:r>
            <a:r>
              <a:rPr lang="it-IT" sz="6400" b="1" i="1" dirty="0" err="1"/>
              <a:t>Creativity</a:t>
            </a:r>
            <a:r>
              <a:rPr lang="it-IT" sz="6400" b="1" i="1" dirty="0"/>
              <a:t> and Inclusive </a:t>
            </a:r>
            <a:r>
              <a:rPr lang="it-IT" sz="6400" b="1" i="1" dirty="0" smtClean="0"/>
              <a:t>Society , </a:t>
            </a:r>
            <a:r>
              <a:rPr lang="it-IT" sz="6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 cluster dedicato e KIC per </a:t>
            </a:r>
            <a:r>
              <a:rPr lang="it-IT" sz="6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CCSs</a:t>
            </a:r>
            <a:r>
              <a:rPr lang="it-IT" sz="6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Quadro delle qualifiche professionali.</a:t>
            </a:r>
            <a:endParaRPr lang="it-IT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Arial"/>
              <a:cs typeface="Arial"/>
              <a:sym typeface="Arial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it-IT" b="1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4) Proteggere il nostro stile di vita europeo </a:t>
            </a:r>
          </a:p>
          <a:p>
            <a:pPr marL="0" lvl="0" indent="0">
              <a:spcBef>
                <a:spcPts val="0"/>
              </a:spcBef>
              <a:buNone/>
            </a:pPr>
            <a:endParaRPr lang="it-IT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it-IT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5) Un’Europa più forte nel mondo </a:t>
            </a:r>
          </a:p>
          <a:p>
            <a:pPr marL="0" lvl="0" indent="0">
              <a:spcBef>
                <a:spcPts val="0"/>
              </a:spcBef>
              <a:buNone/>
            </a:pPr>
            <a:endParaRPr lang="it-IT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it-IT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6) Un nuovo slancio per la democrazia europea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it-IT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lavora </a:t>
            </a:r>
            <a:r>
              <a:rPr lang="it-IT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per le persone </a:t>
            </a:r>
          </a:p>
          <a:p>
            <a:pPr marL="0" lvl="0" indent="0">
              <a:spcBef>
                <a:spcPts val="0"/>
              </a:spcBef>
              <a:buNone/>
            </a:pPr>
            <a:endParaRPr lang="it-IT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it-IT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3) Un’Europa pronta per l’era digitale  </a:t>
            </a:r>
          </a:p>
          <a:p>
            <a:pPr marL="0" lvl="0" indent="0">
              <a:spcBef>
                <a:spcPts val="0"/>
              </a:spcBef>
              <a:buNone/>
            </a:pPr>
            <a:endParaRPr lang="it-IT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it-IT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4) Proteggere il nostro stile di vita europeo </a:t>
            </a:r>
          </a:p>
          <a:p>
            <a:pPr marL="0" lvl="0" indent="0">
              <a:spcBef>
                <a:spcPts val="0"/>
              </a:spcBef>
              <a:buNone/>
            </a:pPr>
            <a:endParaRPr lang="it-IT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it-IT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5) Un’Europa più forte nel mondo </a:t>
            </a:r>
          </a:p>
          <a:p>
            <a:pPr marL="0" lvl="0" indent="0">
              <a:spcBef>
                <a:spcPts val="0"/>
              </a:spcBef>
              <a:buNone/>
            </a:pPr>
            <a:endParaRPr lang="it-IT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it-IT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6) Un nuovo slancio per la democrazia europea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93774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nuovo quadro di priorità della CE e i programmi rilevanti per i </a:t>
            </a:r>
            <a:r>
              <a:rPr lang="it-IT" dirty="0" err="1" smtClean="0"/>
              <a:t>CCSs</a:t>
            </a:r>
            <a:r>
              <a:rPr lang="it-IT" dirty="0" smtClean="0"/>
              <a:t>/2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 smtClean="0"/>
              <a:t>Priorità </a:t>
            </a:r>
            <a:r>
              <a:rPr lang="it-IT" b="1" dirty="0"/>
              <a:t>Un’Europa pronta per l’era digitale</a:t>
            </a:r>
          </a:p>
          <a:p>
            <a:r>
              <a:rPr lang="it-IT" dirty="0"/>
              <a:t>La UE sta stabilendo norme per le telecomunicazioni e la protezione dei dati, ma è ancora in ritardo in altri settori, inclusa l’intelligenza artificiale che può contribuire ad affrontare sfide in tutti i campi. Implicazioni strette con istruzione di qualità e diffusione di standard digitali evoluti nella vita dei cittadini ad ogni livello.</a:t>
            </a:r>
          </a:p>
          <a:p>
            <a:r>
              <a:rPr lang="it-IT" dirty="0"/>
              <a:t>Esempi in </a:t>
            </a:r>
            <a:r>
              <a:rPr lang="it-IT" dirty="0" err="1" smtClean="0"/>
              <a:t>CCs</a:t>
            </a:r>
            <a:r>
              <a:rPr lang="it-IT" dirty="0" smtClean="0"/>
              <a:t> :</a:t>
            </a:r>
            <a:r>
              <a:rPr lang="it-IT" dirty="0" err="1" smtClean="0"/>
              <a:t>Legacy</a:t>
            </a:r>
            <a:r>
              <a:rPr lang="it-IT" dirty="0" smtClean="0"/>
              <a:t> </a:t>
            </a:r>
            <a:r>
              <a:rPr lang="it-IT" dirty="0"/>
              <a:t>EYCH su protezione, catalogazione e fruizione digitale del CH, </a:t>
            </a:r>
            <a:r>
              <a:rPr lang="it-IT" dirty="0" err="1"/>
              <a:t>Europeana</a:t>
            </a:r>
            <a:r>
              <a:rPr lang="it-IT" dirty="0"/>
              <a:t>, </a:t>
            </a:r>
            <a:r>
              <a:rPr lang="it-IT" dirty="0" smtClean="0"/>
              <a:t>rafforzamento </a:t>
            </a:r>
            <a:r>
              <a:rPr lang="it-IT" dirty="0"/>
              <a:t>in Europa creativa </a:t>
            </a:r>
            <a:r>
              <a:rPr lang="it-IT" dirty="0" smtClean="0"/>
              <a:t>di media </a:t>
            </a:r>
            <a:r>
              <a:rPr lang="it-IT" dirty="0" err="1" smtClean="0"/>
              <a:t>literacy</a:t>
            </a:r>
            <a:r>
              <a:rPr lang="it-IT" dirty="0" smtClean="0"/>
              <a:t>, sostegno a progetti integrati arte/digitale, Digital4culture, network di </a:t>
            </a:r>
            <a:r>
              <a:rPr lang="it-IT" dirty="0" err="1" smtClean="0"/>
              <a:t>hubs</a:t>
            </a:r>
            <a:r>
              <a:rPr lang="it-IT" dirty="0" smtClean="0"/>
              <a:t> digitali, piattaforma EU per CH, </a:t>
            </a:r>
            <a:r>
              <a:rPr lang="it-IT" dirty="0" err="1" smtClean="0"/>
              <a:t>Horizon</a:t>
            </a:r>
            <a:r>
              <a:rPr lang="it-IT" dirty="0" smtClean="0"/>
              <a:t> </a:t>
            </a:r>
            <a:r>
              <a:rPr lang="it-IT" dirty="0"/>
              <a:t>Europe.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82024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nuovo quadro di priorità della CE e i programmi rilevanti per i </a:t>
            </a:r>
            <a:r>
              <a:rPr lang="it-IT" dirty="0" err="1" smtClean="0"/>
              <a:t>CCSs</a:t>
            </a:r>
            <a:r>
              <a:rPr lang="it-IT" dirty="0" smtClean="0"/>
              <a:t>/3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Priorità </a:t>
            </a:r>
            <a:r>
              <a:rPr lang="it-IT" dirty="0"/>
              <a:t>Promozione del nostro stile di vita europeo.</a:t>
            </a:r>
          </a:p>
          <a:p>
            <a:r>
              <a:rPr lang="it-IT" dirty="0"/>
              <a:t>Battersi per la giustizia e i valori fondamentali- parità, tolleranza, equità sociale-  a partire dai paesi UE. Nuovo approccio alle migrazioni, con frontiere solide, riforma misure di asilo, accordi con Paesi partner.</a:t>
            </a:r>
          </a:p>
          <a:p>
            <a:r>
              <a:rPr lang="it-IT" dirty="0"/>
              <a:t>Esempi in </a:t>
            </a:r>
            <a:r>
              <a:rPr lang="it-IT" dirty="0" err="1" smtClean="0"/>
              <a:t>CCSs</a:t>
            </a:r>
            <a:r>
              <a:rPr lang="it-IT" dirty="0" smtClean="0"/>
              <a:t>: </a:t>
            </a:r>
            <a:r>
              <a:rPr lang="it-IT" dirty="0"/>
              <a:t>Europa dei </a:t>
            </a:r>
            <a:r>
              <a:rPr lang="it-IT" dirty="0" smtClean="0"/>
              <a:t>Cittadini ( memoria e cittadinanza attiva) , </a:t>
            </a:r>
            <a:r>
              <a:rPr lang="it-IT" dirty="0"/>
              <a:t>forte focus sociale, </a:t>
            </a:r>
            <a:r>
              <a:rPr lang="it-IT" dirty="0" err="1"/>
              <a:t>premialità</a:t>
            </a:r>
            <a:r>
              <a:rPr lang="it-IT" dirty="0"/>
              <a:t> alla parità di genere e finalità dedicata </a:t>
            </a:r>
            <a:r>
              <a:rPr lang="it-IT" dirty="0" err="1"/>
              <a:t>transettoriale</a:t>
            </a:r>
            <a:r>
              <a:rPr lang="it-IT" dirty="0"/>
              <a:t> in Europa creativa, educazione interculturale e multiculturale in Erasmus, </a:t>
            </a:r>
            <a:r>
              <a:rPr lang="it-IT" dirty="0" smtClean="0"/>
              <a:t>corpo di solidarietà europeo anche in ambito culturale, attuazione nuovo pilastro </a:t>
            </a:r>
            <a:r>
              <a:rPr lang="it-IT" dirty="0" err="1" smtClean="0"/>
              <a:t>socialepolitiche</a:t>
            </a:r>
            <a:r>
              <a:rPr lang="it-IT" dirty="0" smtClean="0"/>
              <a:t> </a:t>
            </a:r>
            <a:r>
              <a:rPr lang="it-IT" dirty="0"/>
              <a:t>sociali con contenuto culturale per minori, minoranze, migranti nella </a:t>
            </a:r>
            <a:r>
              <a:rPr lang="it-IT" dirty="0" err="1"/>
              <a:t>legacy</a:t>
            </a:r>
            <a:r>
              <a:rPr lang="it-IT" dirty="0"/>
              <a:t> EYCH, contrasto coordinato </a:t>
            </a:r>
            <a:r>
              <a:rPr lang="it-IT" dirty="0" smtClean="0"/>
              <a:t>al traffico illecito </a:t>
            </a:r>
            <a:r>
              <a:rPr lang="it-IT" dirty="0"/>
              <a:t>di opere </a:t>
            </a:r>
            <a:r>
              <a:rPr lang="it-IT" dirty="0" smtClean="0"/>
              <a:t>d’arte, promozione narrativa europea in Europa creativa. 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40055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nuovo quadro di priorità della CE e i programmi rilevanti per i </a:t>
            </a:r>
            <a:r>
              <a:rPr lang="it-IT" dirty="0" err="1" smtClean="0"/>
              <a:t>CCSs</a:t>
            </a:r>
            <a:r>
              <a:rPr lang="it-IT" dirty="0" smtClean="0"/>
              <a:t>/4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it-IT" sz="2300" b="1" dirty="0" smtClean="0"/>
              <a:t>Priorità </a:t>
            </a:r>
            <a:r>
              <a:rPr lang="it-IT" sz="2300" b="1" dirty="0"/>
              <a:t>Un’Europa più forte nel mondo </a:t>
            </a:r>
          </a:p>
          <a:p>
            <a:r>
              <a:rPr lang="it-IT" sz="2300" b="1" dirty="0"/>
              <a:t>Multilateralismo, ordine basato su regole, commercio forte, aperto e equo, cooperazione internazionale e sviluppo, aiuti umanitari e protezione civile, allargamento dell’UE, sicurezza e difesa. </a:t>
            </a:r>
          </a:p>
          <a:p>
            <a:r>
              <a:rPr lang="it-IT" sz="2300" b="1" dirty="0"/>
              <a:t>Esempi in SCC: Cultura tra le missioni delle </a:t>
            </a:r>
            <a:r>
              <a:rPr lang="it-IT" sz="2300" b="1" dirty="0" smtClean="0"/>
              <a:t>Delegazioni </a:t>
            </a:r>
            <a:r>
              <a:rPr lang="it-IT" sz="2300" b="1" dirty="0"/>
              <a:t>UE nel mondo, EUNIC, linee DEVCO per EYCH, AV e ICC, </a:t>
            </a:r>
            <a:r>
              <a:rPr lang="it-IT" sz="2300" b="1" dirty="0" err="1"/>
              <a:t>Solidarity</a:t>
            </a:r>
            <a:r>
              <a:rPr lang="it-IT" sz="2300" b="1" dirty="0"/>
              <a:t> </a:t>
            </a:r>
            <a:r>
              <a:rPr lang="it-IT" sz="2300" b="1" dirty="0" err="1"/>
              <a:t>Corp</a:t>
            </a:r>
            <a:r>
              <a:rPr lang="it-IT" sz="2300" b="1" dirty="0"/>
              <a:t>, accesso e cooperazione ai mercati internazionali con Europa creativa, (Cultura e MEDIA), </a:t>
            </a:r>
            <a:r>
              <a:rPr lang="it-IT" sz="2300" b="1" dirty="0" smtClean="0"/>
              <a:t>NDICI, cooperazione nella tutela, restauro, ricostruzione CH nel mondo. </a:t>
            </a:r>
          </a:p>
          <a:p>
            <a:endParaRPr lang="it-IT" sz="2300" b="1" dirty="0"/>
          </a:p>
          <a:p>
            <a:r>
              <a:rPr lang="it-IT" sz="2300" b="1" dirty="0" smtClean="0"/>
              <a:t>Priorità </a:t>
            </a:r>
            <a:r>
              <a:rPr lang="it-IT" sz="2300" b="1" dirty="0"/>
              <a:t>Un nuovo slancio per la democrazia europea </a:t>
            </a:r>
          </a:p>
          <a:p>
            <a:r>
              <a:rPr lang="it-IT" sz="2300" b="1" dirty="0"/>
              <a:t>Rafforzare il ruolo dei cittadini nel processo decisionale, lotta alla disinformazione e ai messaggi di odio online, più voce al Parlamento europeo e alla voce dei cittadini.</a:t>
            </a:r>
          </a:p>
          <a:p>
            <a:r>
              <a:rPr lang="it-IT" sz="2300" b="1" dirty="0"/>
              <a:t>Esempi in SCC: </a:t>
            </a:r>
            <a:r>
              <a:rPr lang="it-IT" sz="2300" b="1" dirty="0" err="1"/>
              <a:t>Legacy</a:t>
            </a:r>
            <a:r>
              <a:rPr lang="it-IT" sz="2300" b="1" dirty="0"/>
              <a:t> EYCH in linea con Convenzione di Faro, partenariati, </a:t>
            </a:r>
            <a:r>
              <a:rPr lang="it-IT" sz="2300" b="1" dirty="0" err="1"/>
              <a:t>governance</a:t>
            </a:r>
            <a:r>
              <a:rPr lang="it-IT" sz="2300" b="1" dirty="0"/>
              <a:t> inclusiva dei processi e dei programmi- inclusi i territori e gli </a:t>
            </a:r>
            <a:r>
              <a:rPr lang="it-IT" sz="2300" b="1" dirty="0" err="1"/>
              <a:t>stakeholders</a:t>
            </a:r>
            <a:r>
              <a:rPr lang="it-IT" sz="2300" b="1" dirty="0"/>
              <a:t>, Label del patrimonio europeo. </a:t>
            </a:r>
          </a:p>
          <a:p>
            <a:r>
              <a:rPr lang="it-IT" dirty="0"/>
              <a:t> 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168115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65408"/>
          </a:xfrm>
        </p:spPr>
        <p:txBody>
          <a:bodyPr/>
          <a:lstStyle/>
          <a:p>
            <a:r>
              <a:rPr lang="it-IT" dirty="0" smtClean="0"/>
              <a:t>Aree da presidiare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79549" y="1468193"/>
            <a:ext cx="8694453" cy="4573170"/>
          </a:xfrm>
        </p:spPr>
        <p:txBody>
          <a:bodyPr>
            <a:normAutofit lnSpcReduction="10000"/>
          </a:bodyPr>
          <a:lstStyle/>
          <a:p>
            <a:r>
              <a:rPr lang="it-IT" dirty="0" smtClean="0"/>
              <a:t>Politiche di coesione, incluse aree interne, periferie urbane. Gestione . PPP. Turismo , in particolare lento e sostenibile. </a:t>
            </a:r>
          </a:p>
          <a:p>
            <a:r>
              <a:rPr lang="it-IT" dirty="0" smtClean="0"/>
              <a:t>COSME e area PMI. Imprese, Fondazioni, Terzo settore. </a:t>
            </a:r>
          </a:p>
          <a:p>
            <a:r>
              <a:rPr lang="it-IT" dirty="0" smtClean="0"/>
              <a:t>Europa creativa: budget ( 1,85B vs 2,8B), </a:t>
            </a:r>
            <a:r>
              <a:rPr lang="it-IT" dirty="0" err="1" smtClean="0"/>
              <a:t>strand</a:t>
            </a:r>
            <a:r>
              <a:rPr lang="it-IT" dirty="0" smtClean="0"/>
              <a:t> Cultura con linee settoriali, </a:t>
            </a:r>
            <a:r>
              <a:rPr lang="it-IT" dirty="0" err="1" smtClean="0"/>
              <a:t>nuovio</a:t>
            </a:r>
            <a:r>
              <a:rPr lang="it-IT" dirty="0" smtClean="0"/>
              <a:t> programma di mobilità, nuova sezione dedicata all’educazione ai media e lotta alle </a:t>
            </a:r>
            <a:r>
              <a:rPr lang="it-IT" dirty="0" err="1" smtClean="0"/>
              <a:t>fake</a:t>
            </a:r>
            <a:r>
              <a:rPr lang="it-IT" dirty="0" smtClean="0"/>
              <a:t> news, strumento di garanzia spostato in INV£EST EU.</a:t>
            </a:r>
            <a:endParaRPr lang="it-IT" dirty="0"/>
          </a:p>
          <a:p>
            <a:r>
              <a:rPr lang="it-IT" dirty="0" smtClean="0"/>
              <a:t>Erasmus Europe. Budget 30B vs 47 B€, a regime il progetto pilota Università europee e centri FP di eccellenza</a:t>
            </a:r>
          </a:p>
          <a:p>
            <a:r>
              <a:rPr lang="it-IT" dirty="0" err="1" smtClean="0"/>
              <a:t>Horizon</a:t>
            </a:r>
            <a:r>
              <a:rPr lang="it-IT" dirty="0" smtClean="0"/>
              <a:t> Europe, diventa più centrale il CH e </a:t>
            </a:r>
            <a:r>
              <a:rPr lang="it-IT" dirty="0" err="1" smtClean="0"/>
              <a:t>CCSs</a:t>
            </a:r>
            <a:r>
              <a:rPr lang="it-IT" dirty="0" smtClean="0"/>
              <a:t>, con cluster dedicato : Negoziato in corso su </a:t>
            </a:r>
            <a:r>
              <a:rPr lang="it-IT" dirty="0" err="1" smtClean="0"/>
              <a:t>European</a:t>
            </a:r>
            <a:r>
              <a:rPr lang="it-IT" dirty="0" smtClean="0"/>
              <a:t> partnership su CH e KIC-Knowledge and </a:t>
            </a:r>
            <a:r>
              <a:rPr lang="it-IT" dirty="0" err="1" smtClean="0"/>
              <a:t>Innovation</a:t>
            </a:r>
            <a:r>
              <a:rPr lang="it-IT" dirty="0" smtClean="0"/>
              <a:t> </a:t>
            </a:r>
            <a:r>
              <a:rPr lang="it-IT" dirty="0" err="1" smtClean="0"/>
              <a:t>Communities</a:t>
            </a:r>
            <a:r>
              <a:rPr lang="it-IT" dirty="0" smtClean="0"/>
              <a:t>, incerta la data di inizio.</a:t>
            </a:r>
          </a:p>
          <a:p>
            <a:r>
              <a:rPr lang="it-IT" dirty="0" smtClean="0"/>
              <a:t>INVEST EU, con Istruzione e cultura inseriti tra gli obiettivi, il CH incluso tra le infrastrutture sostenibili, mantenuta la </a:t>
            </a:r>
            <a:r>
              <a:rPr lang="it-IT" dirty="0" err="1" smtClean="0"/>
              <a:t>sopecificità</a:t>
            </a:r>
            <a:r>
              <a:rPr lang="it-IT" dirty="0" smtClean="0"/>
              <a:t> del portfolio per la cultura e i </a:t>
            </a:r>
            <a:r>
              <a:rPr lang="it-IT" dirty="0" err="1" smtClean="0"/>
              <a:t>CCSs</a:t>
            </a:r>
            <a:r>
              <a:rPr lang="it-IT" dirty="0" smtClean="0"/>
              <a:t>, il </a:t>
            </a:r>
            <a:r>
              <a:rPr lang="it-IT" dirty="0" err="1" smtClean="0"/>
              <a:t>capacity</a:t>
            </a:r>
            <a:r>
              <a:rPr lang="it-IT" dirty="0" smtClean="0"/>
              <a:t> building per le istituzioni finanziarie </a:t>
            </a:r>
          </a:p>
          <a:p>
            <a:r>
              <a:rPr lang="it-IT" dirty="0" smtClean="0"/>
              <a:t>Strategia relazioni culturali internazionali , cooperazione allo sviluppo.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81867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Al lavoro!!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400" dirty="0" smtClean="0"/>
              <a:t>Cristina Loglio</a:t>
            </a:r>
          </a:p>
          <a:p>
            <a:r>
              <a:rPr lang="it-IT" dirty="0" err="1" smtClean="0"/>
              <a:t>European</a:t>
            </a:r>
            <a:r>
              <a:rPr lang="it-IT" dirty="0" smtClean="0"/>
              <a:t> cultural </a:t>
            </a:r>
            <a:r>
              <a:rPr lang="it-IT" dirty="0" err="1" smtClean="0"/>
              <a:t>policies</a:t>
            </a:r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 smtClean="0"/>
          </a:p>
          <a:p>
            <a:r>
              <a:rPr lang="it-IT" dirty="0" smtClean="0">
                <a:hlinkClick r:id="rId2"/>
              </a:rPr>
              <a:t>Cristina.loglio@gmail.com</a:t>
            </a:r>
            <a:endParaRPr lang="it-IT" dirty="0" smtClean="0"/>
          </a:p>
          <a:p>
            <a:r>
              <a:rPr lang="it-IT" dirty="0" smtClean="0"/>
              <a:t>+39 335 464846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39672027"/>
      </p:ext>
    </p:extLst>
  </p:cSld>
  <p:clrMapOvr>
    <a:masterClrMapping/>
  </p:clrMapOvr>
</p:sld>
</file>

<file path=ppt/theme/theme1.xml><?xml version="1.0" encoding="utf-8"?>
<a:theme xmlns:a="http://schemas.openxmlformats.org/drawingml/2006/main" name="Sfaccettatur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97</TotalTime>
  <Words>1269</Words>
  <Application>Microsoft Office PowerPoint</Application>
  <PresentationFormat>Widescreen</PresentationFormat>
  <Paragraphs>92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Sfaccettatura</vt:lpstr>
      <vt:lpstr>Settori culturali e creativi nella programmazione UE 2019-2024</vt:lpstr>
      <vt:lpstr>Unione europea 2019-2024</vt:lpstr>
      <vt:lpstr>In particolare, per SCC:</vt:lpstr>
      <vt:lpstr>Il nuovo quadro di priorità della CE e i programmi rilevanti per i CCSs/1</vt:lpstr>
      <vt:lpstr>Il nuovo quadro di priorità della CE e i programmi rilevanti per i CCSs/2</vt:lpstr>
      <vt:lpstr>Il nuovo quadro di priorità della CE e i programmi rilevanti per i CCSs/3</vt:lpstr>
      <vt:lpstr>Il nuovo quadro di priorità della CE e i programmi rilevanti per i CCSs/4</vt:lpstr>
      <vt:lpstr>Aree da presidiare</vt:lpstr>
      <vt:lpstr>Al lavoro!!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Settori culturali e creativi nella programmazione UE 2019-2024</dc:title>
  <dc:creator>Utente</dc:creator>
  <cp:lastModifiedBy>Utente</cp:lastModifiedBy>
  <cp:revision>11</cp:revision>
  <dcterms:created xsi:type="dcterms:W3CDTF">2020-01-14T15:53:43Z</dcterms:created>
  <dcterms:modified xsi:type="dcterms:W3CDTF">2020-01-14T17:41:08Z</dcterms:modified>
</cp:coreProperties>
</file>